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sldIdLst>
    <p:sldId id="264" r:id="rId5"/>
    <p:sldId id="266" r:id="rId6"/>
    <p:sldId id="267" r:id="rId7"/>
    <p:sldId id="268" r:id="rId8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31F"/>
    <a:srgbClr val="002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E463D9-6799-49F9-8F5E-FECF0B51F010}" v="13" dt="2024-04-29T17:25:30.45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66" d="100"/>
          <a:sy n="66" d="100"/>
        </p:scale>
        <p:origin x="323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bg1"/>
                </a:solidFill>
                <a:latin typeface="DelargoDT SemiBold"/>
                <a:cs typeface="DelargoD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bg1"/>
                </a:solidFill>
                <a:latin typeface="DelargoDT SemiBold"/>
                <a:cs typeface="DelargoD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bg1"/>
                </a:solidFill>
                <a:latin typeface="DelargoDT SemiBold"/>
                <a:cs typeface="DelargoD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bg1"/>
                </a:solidFill>
                <a:latin typeface="DelargoDT SemiBold"/>
                <a:cs typeface="DelargoD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2197619"/>
            <a:ext cx="5316220" cy="8585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bg1"/>
                </a:solidFill>
                <a:latin typeface="DelargoDT SemiBold"/>
                <a:cs typeface="DelargoD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0FE3D7-A69D-9408-CE19-551D3D04F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9" y="4608"/>
            <a:ext cx="7553242" cy="10684182"/>
          </a:xfrm>
          <a:prstGeom prst="rect">
            <a:avLst/>
          </a:prstGeom>
        </p:spPr>
      </p:pic>
      <p:sp>
        <p:nvSpPr>
          <p:cNvPr id="6" name="object 32">
            <a:extLst>
              <a:ext uri="{FF2B5EF4-FFF2-40B4-BE49-F238E27FC236}">
                <a16:creationId xmlns:a16="http://schemas.microsoft.com/office/drawing/2014/main" id="{1893CE70-1E96-8A5C-3235-AA3348E2BC38}"/>
              </a:ext>
            </a:extLst>
          </p:cNvPr>
          <p:cNvSpPr txBox="1"/>
          <p:nvPr/>
        </p:nvSpPr>
        <p:spPr>
          <a:xfrm>
            <a:off x="196848" y="3289300"/>
            <a:ext cx="5486402" cy="9906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R="0" algn="l" rtl="0"/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DelargoDT SemiBold" panose="020B0704040102060203" pitchFamily="34" charset="0"/>
              </a:rPr>
              <a:t>Science Campus, Florida </a:t>
            </a:r>
          </a:p>
        </p:txBody>
      </p:sp>
      <p:sp>
        <p:nvSpPr>
          <p:cNvPr id="7" name="object 34">
            <a:extLst>
              <a:ext uri="{FF2B5EF4-FFF2-40B4-BE49-F238E27FC236}">
                <a16:creationId xmlns:a16="http://schemas.microsoft.com/office/drawing/2014/main" id="{8CC11EF3-0C6A-8FA1-8248-2EBFA45B37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6849" y="1988801"/>
            <a:ext cx="7358021" cy="1674817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spcBef>
                <a:spcPts val="340"/>
              </a:spcBef>
            </a:pPr>
            <a:r>
              <a:rPr lang="en-GB" sz="1800" i="1" spc="-10" dirty="0">
                <a:solidFill>
                  <a:srgbClr val="002F65"/>
                </a:solidFill>
              </a:rPr>
              <a:t>C</a:t>
            </a:r>
            <a:r>
              <a:rPr lang="en-ZA" sz="1800" i="1" spc="-10" dirty="0">
                <a:solidFill>
                  <a:srgbClr val="002F65"/>
                </a:solidFill>
              </a:rPr>
              <a:t>ollege of Agriculture and Environmental Science Innovation Day</a:t>
            </a:r>
            <a:br>
              <a:rPr lang="en-ZA" sz="1800" i="1" spc="-10" dirty="0">
                <a:solidFill>
                  <a:srgbClr val="002F65"/>
                </a:solidFill>
              </a:rPr>
            </a:br>
            <a:r>
              <a:rPr lang="en-ZA" sz="1800" i="1" spc="-10" dirty="0">
                <a:solidFill>
                  <a:srgbClr val="F8931F"/>
                </a:solidFill>
              </a:rPr>
              <a:t>“</a:t>
            </a:r>
            <a:r>
              <a:rPr lang="en-ZA" sz="1600" i="1" spc="-10" dirty="0">
                <a:solidFill>
                  <a:srgbClr val="F8931F"/>
                </a:solidFill>
              </a:rPr>
              <a:t>Bioeconomy: Harnessing Biological Resources for Economic Growth and Societal Change”</a:t>
            </a:r>
            <a:br>
              <a:rPr lang="en-ZA" sz="1800" dirty="0">
                <a:solidFill>
                  <a:srgbClr val="F8931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br>
              <a:rPr lang="en-ZA" sz="1800" i="1" spc="-10" dirty="0">
                <a:solidFill>
                  <a:srgbClr val="002F65"/>
                </a:solidFill>
              </a:rPr>
            </a:br>
            <a:r>
              <a:rPr lang="en-ZA" sz="1800" i="1" spc="-10" dirty="0">
                <a:solidFill>
                  <a:srgbClr val="002F65"/>
                </a:solidFill>
              </a:rPr>
              <a:t>22 May 2024</a:t>
            </a:r>
            <a:br>
              <a:rPr lang="en-ZA" sz="1800" i="1" spc="-10" dirty="0">
                <a:solidFill>
                  <a:srgbClr val="002F65"/>
                </a:solidFill>
              </a:rPr>
            </a:br>
            <a:r>
              <a:rPr lang="en-ZA" sz="1800" i="1" spc="-10" dirty="0">
                <a:solidFill>
                  <a:srgbClr val="002F65"/>
                </a:solidFill>
              </a:rPr>
              <a:t>Thamsanqa Kambule Auditorium</a:t>
            </a:r>
          </a:p>
        </p:txBody>
      </p:sp>
      <p:sp>
        <p:nvSpPr>
          <p:cNvPr id="8" name="object 34">
            <a:extLst>
              <a:ext uri="{FF2B5EF4-FFF2-40B4-BE49-F238E27FC236}">
                <a16:creationId xmlns:a16="http://schemas.microsoft.com/office/drawing/2014/main" id="{705AD85E-F1B6-DD29-9149-FDF293C5F78D}"/>
              </a:ext>
            </a:extLst>
          </p:cNvPr>
          <p:cNvSpPr txBox="1">
            <a:spLocks/>
          </p:cNvSpPr>
          <p:nvPr/>
        </p:nvSpPr>
        <p:spPr>
          <a:xfrm>
            <a:off x="196848" y="4279901"/>
            <a:ext cx="6934202" cy="78226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>
            <a:lvl1pPr>
              <a:defRPr sz="2800" b="1" i="1">
                <a:solidFill>
                  <a:schemeClr val="bg1"/>
                </a:solidFill>
                <a:latin typeface="DelargoDT SemiBold"/>
                <a:ea typeface="+mj-ea"/>
                <a:cs typeface="DelargoDT SemiBold"/>
              </a:defRPr>
            </a:lvl1pPr>
          </a:lstStyle>
          <a:p>
            <a:pPr marR="0" algn="l" rtl="0"/>
            <a:r>
              <a:rPr lang="en-US" sz="2400" i="0" u="none" strike="noStrike" baseline="30000" dirty="0">
                <a:solidFill>
                  <a:srgbClr val="F8931F"/>
                </a:solidFill>
                <a:latin typeface="DelargoDT SemiBold" panose="020B0704040102060203" charset="0"/>
              </a:rPr>
              <a:t>Programme Director: Professor Khomotso Semenya</a:t>
            </a:r>
          </a:p>
          <a:p>
            <a:pPr marR="0" algn="l" rtl="0"/>
            <a:r>
              <a:rPr lang="en-US" sz="2400" i="0" baseline="30000" dirty="0">
                <a:solidFill>
                  <a:srgbClr val="F8931F"/>
                </a:solidFill>
                <a:latin typeface="DelargoDT SemiBold" panose="020B0704040102060203" charset="0"/>
              </a:rPr>
              <a:t>		 Chair of Department: Environmental Sciences</a:t>
            </a:r>
            <a:endParaRPr lang="en-US" sz="2400" i="0" u="none" strike="noStrike" baseline="30000" dirty="0">
              <a:solidFill>
                <a:srgbClr val="F8931F"/>
              </a:solidFill>
              <a:latin typeface="DelargoDT SemiBold" panose="020B0704040102060203" charset="0"/>
            </a:endParaRPr>
          </a:p>
          <a:p>
            <a:pPr marR="0" algn="l" rtl="0"/>
            <a:endParaRPr lang="en-US" sz="2400" b="0" i="0" u="none" strike="noStrike" baseline="30000" dirty="0">
              <a:solidFill>
                <a:srgbClr val="002F65"/>
              </a:solidFill>
              <a:latin typeface="DelargoDT Light" panose="020B0304040102060203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C9728BB-0ED3-1281-D9E3-EA14F4040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465062"/>
              </p:ext>
            </p:extLst>
          </p:nvPr>
        </p:nvGraphicFramePr>
        <p:xfrm>
          <a:off x="273050" y="5295311"/>
          <a:ext cx="7086599" cy="2876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773">
                  <a:extLst>
                    <a:ext uri="{9D8B030D-6E8A-4147-A177-3AD203B41FA5}">
                      <a16:colId xmlns:a16="http://schemas.microsoft.com/office/drawing/2014/main" val="4018130182"/>
                    </a:ext>
                  </a:extLst>
                </a:gridCol>
                <a:gridCol w="3024293">
                  <a:extLst>
                    <a:ext uri="{9D8B030D-6E8A-4147-A177-3AD203B41FA5}">
                      <a16:colId xmlns:a16="http://schemas.microsoft.com/office/drawing/2014/main" val="1245194475"/>
                    </a:ext>
                  </a:extLst>
                </a:gridCol>
                <a:gridCol w="2785533">
                  <a:extLst>
                    <a:ext uri="{9D8B030D-6E8A-4147-A177-3AD203B41FA5}">
                      <a16:colId xmlns:a16="http://schemas.microsoft.com/office/drawing/2014/main" val="4185100891"/>
                    </a:ext>
                  </a:extLst>
                </a:gridCol>
              </a:tblGrid>
              <a:tr h="243608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8931F"/>
                          </a:solidFill>
                          <a:latin typeface="DelargoDT SemiBold" panose="020B0704040102060203" pitchFamily="34" charset="0"/>
                        </a:rPr>
                        <a:t>TIME</a:t>
                      </a:r>
                      <a:endParaRPr lang="en-ZA" sz="1200" b="1" dirty="0">
                        <a:solidFill>
                          <a:srgbClr val="F8931F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8931F"/>
                          </a:solidFill>
                          <a:latin typeface="DelargoDT SemiBold" panose="020B0704040102060203" pitchFamily="34" charset="0"/>
                        </a:rPr>
                        <a:t>ACTIVITY</a:t>
                      </a:r>
                      <a:endParaRPr lang="en-ZA" sz="1200" b="1" dirty="0">
                        <a:solidFill>
                          <a:srgbClr val="F8931F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8931F"/>
                          </a:solidFill>
                          <a:latin typeface="DelargoDT SemiBold" panose="020B0704040102060203" pitchFamily="34" charset="0"/>
                        </a:rPr>
                        <a:t>PRESENTER</a:t>
                      </a:r>
                      <a:endParaRPr lang="en-ZA" sz="1200" b="1" dirty="0">
                        <a:solidFill>
                          <a:srgbClr val="F8931F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653854"/>
                  </a:ext>
                </a:extLst>
              </a:tr>
              <a:tr h="371197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08:00 -09:00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Registration and Refreshments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Guests</a:t>
                      </a:r>
                      <a:endParaRPr lang="en-ZA" sz="1200" b="1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794538"/>
                  </a:ext>
                </a:extLst>
              </a:tr>
              <a:tr h="445721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09:00- 09:10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Opening and Welcome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Professor Ntanganedzeni Mapholi</a:t>
                      </a:r>
                    </a:p>
                    <a:p>
                      <a:r>
                        <a:rPr lang="en-GB" sz="1200" b="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Deputy Executive Dean </a:t>
                      </a:r>
                      <a:endParaRPr lang="en-ZA" sz="1200" b="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236663"/>
                  </a:ext>
                </a:extLst>
              </a:tr>
              <a:tr h="4931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09:10 – 09:15 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Opening Address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Professor Monde Ntwasa</a:t>
                      </a:r>
                    </a:p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Acting Executive Dean: CAES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  <a:p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2684836"/>
                  </a:ext>
                </a:extLst>
              </a:tr>
              <a:tr h="4931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09:15 -09:20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Introduction of the keynote speaker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Professor Monye Mabelebele</a:t>
                      </a:r>
                    </a:p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Head of Research and Graduate Studies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437057"/>
                  </a:ext>
                </a:extLst>
              </a:tr>
              <a:tr h="63223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09:20 -10:00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Keynote Address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Dr </a:t>
                      </a:r>
                      <a:r>
                        <a:rPr lang="en-GB" sz="1200" b="1" dirty="0" err="1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Tiisetso</a:t>
                      </a:r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 Elizabeth </a:t>
                      </a:r>
                      <a:r>
                        <a:rPr lang="en-GB" sz="1200" b="1" dirty="0" err="1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Lephoto</a:t>
                      </a:r>
                      <a:endParaRPr lang="en-GB" sz="1200" b="1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  <a:p>
                      <a:r>
                        <a:rPr lang="en-ZA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Founder and CEO of </a:t>
                      </a:r>
                      <a:r>
                        <a:rPr lang="en-ZA" sz="1200" dirty="0" err="1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Nematech</a:t>
                      </a:r>
                      <a:r>
                        <a:rPr lang="en-ZA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 PTY LTD</a:t>
                      </a:r>
                    </a:p>
                    <a:p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736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0FE3D7-A69D-9408-CE19-551D3D04F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9" y="4608"/>
            <a:ext cx="7553242" cy="10684182"/>
          </a:xfrm>
          <a:prstGeom prst="rect">
            <a:avLst/>
          </a:prstGeom>
        </p:spPr>
      </p:pic>
      <p:sp>
        <p:nvSpPr>
          <p:cNvPr id="6" name="object 32">
            <a:extLst>
              <a:ext uri="{FF2B5EF4-FFF2-40B4-BE49-F238E27FC236}">
                <a16:creationId xmlns:a16="http://schemas.microsoft.com/office/drawing/2014/main" id="{1893CE70-1E96-8A5C-3235-AA3348E2BC38}"/>
              </a:ext>
            </a:extLst>
          </p:cNvPr>
          <p:cNvSpPr txBox="1"/>
          <p:nvPr/>
        </p:nvSpPr>
        <p:spPr>
          <a:xfrm>
            <a:off x="196848" y="3289300"/>
            <a:ext cx="5486402" cy="9906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R="0" algn="l" rtl="0"/>
            <a:endParaRPr lang="en-US" dirty="0">
              <a:solidFill>
                <a:schemeClr val="tx2">
                  <a:lumMod val="75000"/>
                </a:schemeClr>
              </a:solidFill>
              <a:latin typeface="DelargoDT SemiBold" panose="020B0704040102060203" pitchFamily="34" charset="0"/>
            </a:endParaRPr>
          </a:p>
        </p:txBody>
      </p:sp>
      <p:sp>
        <p:nvSpPr>
          <p:cNvPr id="7" name="object 34">
            <a:extLst>
              <a:ext uri="{FF2B5EF4-FFF2-40B4-BE49-F238E27FC236}">
                <a16:creationId xmlns:a16="http://schemas.microsoft.com/office/drawing/2014/main" id="{8CC11EF3-0C6A-8FA1-8248-2EBFA45B37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6849" y="1988801"/>
            <a:ext cx="7358021" cy="1397819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spcBef>
                <a:spcPts val="340"/>
              </a:spcBef>
            </a:pPr>
            <a:r>
              <a:rPr lang="en-GB" sz="1800" i="1" spc="-10" dirty="0">
                <a:solidFill>
                  <a:srgbClr val="002F65"/>
                </a:solidFill>
              </a:rPr>
              <a:t>C</a:t>
            </a:r>
            <a:r>
              <a:rPr lang="en-ZA" sz="1800" i="1" spc="-10" dirty="0">
                <a:solidFill>
                  <a:srgbClr val="002F65"/>
                </a:solidFill>
              </a:rPr>
              <a:t>ollege of Agriculture and Environmental Science Innovation Day</a:t>
            </a:r>
            <a:br>
              <a:rPr lang="en-ZA" sz="1800" i="1" spc="-10" dirty="0">
                <a:solidFill>
                  <a:srgbClr val="002F65"/>
                </a:solidFill>
              </a:rPr>
            </a:br>
            <a:r>
              <a:rPr lang="en-ZA" sz="1800" i="1" spc="-10" dirty="0">
                <a:solidFill>
                  <a:srgbClr val="F8931F"/>
                </a:solidFill>
              </a:rPr>
              <a:t>“</a:t>
            </a:r>
            <a:r>
              <a:rPr lang="en-ZA" sz="1600" i="1" spc="-10" dirty="0">
                <a:solidFill>
                  <a:srgbClr val="F8931F"/>
                </a:solidFill>
              </a:rPr>
              <a:t>Bioeconomy: Harnessing Biological Resources for Economic Growth and Societal Change”</a:t>
            </a:r>
            <a:br>
              <a:rPr lang="en-ZA" sz="1800" dirty="0">
                <a:solidFill>
                  <a:srgbClr val="F8931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br>
              <a:rPr lang="en-ZA" sz="1800" i="1" spc="-10" dirty="0">
                <a:solidFill>
                  <a:srgbClr val="002F65"/>
                </a:solidFill>
              </a:rPr>
            </a:br>
            <a:endParaRPr lang="en-ZA" sz="1800" i="1" spc="-10" dirty="0">
              <a:solidFill>
                <a:srgbClr val="002F65"/>
              </a:solidFill>
            </a:endParaRPr>
          </a:p>
        </p:txBody>
      </p:sp>
      <p:sp>
        <p:nvSpPr>
          <p:cNvPr id="8" name="object 34">
            <a:extLst>
              <a:ext uri="{FF2B5EF4-FFF2-40B4-BE49-F238E27FC236}">
                <a16:creationId xmlns:a16="http://schemas.microsoft.com/office/drawing/2014/main" id="{705AD85E-F1B6-DD29-9149-FDF293C5F78D}"/>
              </a:ext>
            </a:extLst>
          </p:cNvPr>
          <p:cNvSpPr txBox="1">
            <a:spLocks/>
          </p:cNvSpPr>
          <p:nvPr/>
        </p:nvSpPr>
        <p:spPr>
          <a:xfrm>
            <a:off x="196847" y="3289300"/>
            <a:ext cx="6934204" cy="127470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>
            <a:lvl1pPr>
              <a:defRPr sz="2800" b="1" i="1">
                <a:solidFill>
                  <a:schemeClr val="bg1"/>
                </a:solidFill>
                <a:latin typeface="DelargoDT SemiBold"/>
                <a:ea typeface="+mj-ea"/>
                <a:cs typeface="DelargoDT SemiBold"/>
              </a:defRPr>
            </a:lvl1pPr>
          </a:lstStyle>
          <a:p>
            <a:pPr marR="0" algn="l" rtl="0"/>
            <a:r>
              <a:rPr lang="en-US" sz="2400" i="0" u="none" strike="noStrike" baseline="30000" dirty="0">
                <a:solidFill>
                  <a:srgbClr val="F8931F"/>
                </a:solidFill>
                <a:latin typeface="DelargoDT SemiBold" panose="020B0704040102060203" charset="0"/>
              </a:rPr>
              <a:t>Programme Director: Professor Khomotso Semenya</a:t>
            </a:r>
          </a:p>
          <a:p>
            <a:pPr marR="0" algn="l" rtl="0"/>
            <a:r>
              <a:rPr lang="en-US" sz="2400" b="0" i="0" baseline="30000" dirty="0">
                <a:solidFill>
                  <a:srgbClr val="F8931F"/>
                </a:solidFill>
                <a:latin typeface="DelargoDT SemiBold" panose="020B0704040102060203" charset="0"/>
              </a:rPr>
              <a:t>		</a:t>
            </a:r>
            <a:r>
              <a:rPr lang="en-US" sz="2400" i="0" baseline="30000" dirty="0">
                <a:solidFill>
                  <a:srgbClr val="F8931F"/>
                </a:solidFill>
                <a:latin typeface="DelargoDT SemiBold" panose="020B0704040102060203" charset="0"/>
              </a:rPr>
              <a:t>Chair of Department: Environmental Sciences</a:t>
            </a:r>
          </a:p>
          <a:p>
            <a:pPr marR="0" algn="l" rtl="0"/>
            <a:r>
              <a:rPr lang="en-US" sz="2400" i="0" u="none" strike="noStrike" baseline="30000" dirty="0">
                <a:solidFill>
                  <a:srgbClr val="F8931F"/>
                </a:solidFill>
                <a:latin typeface="DelargoDT SemiBold" panose="020B0704040102060203" charset="0"/>
              </a:rPr>
              <a:t>		</a:t>
            </a:r>
            <a:r>
              <a:rPr lang="en-US" sz="2400" i="0" baseline="30000" dirty="0">
                <a:solidFill>
                  <a:srgbClr val="F8931F"/>
                </a:solidFill>
                <a:latin typeface="DelargoDT SemiBold" panose="020B0704040102060203" charset="0"/>
              </a:rPr>
              <a:t> SESSION 1</a:t>
            </a:r>
            <a:endParaRPr lang="en-US" sz="2400" i="0" u="none" strike="noStrike" baseline="30000" dirty="0">
              <a:solidFill>
                <a:srgbClr val="F8931F"/>
              </a:solidFill>
              <a:latin typeface="DelargoDT SemiBold" panose="020B0704040102060203" charset="0"/>
            </a:endParaRPr>
          </a:p>
          <a:p>
            <a:pPr marR="0" algn="l" rtl="0"/>
            <a:endParaRPr lang="en-US" sz="2400" b="0" i="0" u="none" strike="noStrike" baseline="30000" dirty="0">
              <a:solidFill>
                <a:srgbClr val="002F65"/>
              </a:solidFill>
              <a:latin typeface="DelargoDT Light" panose="020B0304040102060203" pitchFamily="34" charset="0"/>
            </a:endParaRPr>
          </a:p>
          <a:p>
            <a:pPr marR="0" algn="l" rtl="0"/>
            <a:endParaRPr lang="en-US" sz="2400" b="0" i="0" baseline="30000" dirty="0">
              <a:solidFill>
                <a:srgbClr val="002F65"/>
              </a:solidFill>
              <a:latin typeface="DelargoDT Light" panose="020B0304040102060203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C9728BB-0ED3-1281-D9E3-EA14F4040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78113"/>
              </p:ext>
            </p:extLst>
          </p:nvPr>
        </p:nvGraphicFramePr>
        <p:xfrm>
          <a:off x="196847" y="4203700"/>
          <a:ext cx="7162805" cy="5149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975">
                  <a:extLst>
                    <a:ext uri="{9D8B030D-6E8A-4147-A177-3AD203B41FA5}">
                      <a16:colId xmlns:a16="http://schemas.microsoft.com/office/drawing/2014/main" val="4018130182"/>
                    </a:ext>
                  </a:extLst>
                </a:gridCol>
                <a:gridCol w="3024295">
                  <a:extLst>
                    <a:ext uri="{9D8B030D-6E8A-4147-A177-3AD203B41FA5}">
                      <a16:colId xmlns:a16="http://schemas.microsoft.com/office/drawing/2014/main" val="1245194475"/>
                    </a:ext>
                  </a:extLst>
                </a:gridCol>
                <a:gridCol w="2785535">
                  <a:extLst>
                    <a:ext uri="{9D8B030D-6E8A-4147-A177-3AD203B41FA5}">
                      <a16:colId xmlns:a16="http://schemas.microsoft.com/office/drawing/2014/main" val="4185100891"/>
                    </a:ext>
                  </a:extLst>
                </a:gridCol>
              </a:tblGrid>
              <a:tr h="342114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8931F"/>
                          </a:solidFill>
                          <a:latin typeface="DelargoDT SemiBold" panose="020B0704040102060203" pitchFamily="34" charset="0"/>
                        </a:rPr>
                        <a:t>TIME</a:t>
                      </a:r>
                      <a:endParaRPr lang="en-ZA" sz="1200" b="1" dirty="0">
                        <a:solidFill>
                          <a:srgbClr val="F8931F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8931F"/>
                          </a:solidFill>
                          <a:latin typeface="DelargoDT SemiBold" panose="020B0704040102060203" pitchFamily="34" charset="0"/>
                        </a:rPr>
                        <a:t>ACTIVITY</a:t>
                      </a:r>
                      <a:endParaRPr lang="en-ZA" sz="1200" b="1" dirty="0">
                        <a:solidFill>
                          <a:srgbClr val="F8931F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8931F"/>
                          </a:solidFill>
                          <a:latin typeface="DelargoDT SemiBold" panose="020B0704040102060203" pitchFamily="34" charset="0"/>
                        </a:rPr>
                        <a:t>PRESENTER</a:t>
                      </a:r>
                      <a:endParaRPr lang="en-ZA" sz="1200" b="1" dirty="0">
                        <a:solidFill>
                          <a:srgbClr val="F8931F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653854"/>
                  </a:ext>
                </a:extLst>
              </a:tr>
              <a:tr h="77649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10:00 -10:15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Presentation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Professor Michael Pillay</a:t>
                      </a:r>
                    </a:p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Distinguished Professor: Department of Life and Consumer Sciences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794538"/>
                  </a:ext>
                </a:extLst>
              </a:tr>
              <a:tr h="77649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10:15 -10:30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Presentation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Professor Phineas Khazamula Chauke</a:t>
                      </a:r>
                    </a:p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Distinguished Professor: Department of Agriculture and Animal Health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236663"/>
                  </a:ext>
                </a:extLst>
              </a:tr>
              <a:tr h="99550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10:30 – 10:45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Presentation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Professor Vhahangwele Masindi</a:t>
                      </a:r>
                    </a:p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Distinguished Professor: Department of Environmental Sciences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  <a:p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2684836"/>
                  </a:ext>
                </a:extLst>
              </a:tr>
              <a:tr h="77649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10:45- 11:00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Presentation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Professor Jasper Reese</a:t>
                      </a:r>
                      <a:b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</a:br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Distinguished Professor: Department of  Life and Consumer Sciences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437057"/>
                  </a:ext>
                </a:extLst>
              </a:tr>
              <a:tr h="741247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 11:00 – 11:15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Presentation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 </a:t>
                      </a:r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Professor Jones Ng’ambi</a:t>
                      </a:r>
                    </a:p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Distinguished  Professor: Department of Agriculture and Animal Health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736491"/>
                  </a:ext>
                </a:extLst>
              </a:tr>
              <a:tr h="741247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11:15 – 11:45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Tea break and Poster viewing session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727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32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0FE3D7-A69D-9408-CE19-551D3D04F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9" y="4608"/>
            <a:ext cx="7553242" cy="10684182"/>
          </a:xfrm>
          <a:prstGeom prst="rect">
            <a:avLst/>
          </a:prstGeom>
        </p:spPr>
      </p:pic>
      <p:sp>
        <p:nvSpPr>
          <p:cNvPr id="6" name="object 32">
            <a:extLst>
              <a:ext uri="{FF2B5EF4-FFF2-40B4-BE49-F238E27FC236}">
                <a16:creationId xmlns:a16="http://schemas.microsoft.com/office/drawing/2014/main" id="{1893CE70-1E96-8A5C-3235-AA3348E2BC38}"/>
              </a:ext>
            </a:extLst>
          </p:cNvPr>
          <p:cNvSpPr txBox="1"/>
          <p:nvPr/>
        </p:nvSpPr>
        <p:spPr>
          <a:xfrm>
            <a:off x="196848" y="3289300"/>
            <a:ext cx="5486402" cy="9906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R="0" algn="l" rtl="0"/>
            <a:endParaRPr lang="en-US" dirty="0">
              <a:solidFill>
                <a:schemeClr val="tx2">
                  <a:lumMod val="75000"/>
                </a:schemeClr>
              </a:solidFill>
              <a:latin typeface="DelargoDT SemiBold" panose="020B0704040102060203" pitchFamily="34" charset="0"/>
            </a:endParaRPr>
          </a:p>
        </p:txBody>
      </p:sp>
      <p:sp>
        <p:nvSpPr>
          <p:cNvPr id="7" name="object 34">
            <a:extLst>
              <a:ext uri="{FF2B5EF4-FFF2-40B4-BE49-F238E27FC236}">
                <a16:creationId xmlns:a16="http://schemas.microsoft.com/office/drawing/2014/main" id="{8CC11EF3-0C6A-8FA1-8248-2EBFA45B37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6849" y="1988801"/>
            <a:ext cx="7358021" cy="1397819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spcBef>
                <a:spcPts val="340"/>
              </a:spcBef>
            </a:pPr>
            <a:r>
              <a:rPr lang="en-GB" sz="1800" i="1" spc="-10" dirty="0">
                <a:solidFill>
                  <a:srgbClr val="002F65"/>
                </a:solidFill>
              </a:rPr>
              <a:t>C</a:t>
            </a:r>
            <a:r>
              <a:rPr lang="en-ZA" sz="1800" i="1" spc="-10" dirty="0">
                <a:solidFill>
                  <a:srgbClr val="002F65"/>
                </a:solidFill>
              </a:rPr>
              <a:t>ollege of Agriculture and Environmental Science Innovation Day</a:t>
            </a:r>
            <a:br>
              <a:rPr lang="en-ZA" sz="1800" i="1" spc="-10" dirty="0">
                <a:solidFill>
                  <a:srgbClr val="002F65"/>
                </a:solidFill>
              </a:rPr>
            </a:br>
            <a:r>
              <a:rPr lang="en-ZA" sz="1800" i="1" spc="-10" dirty="0">
                <a:solidFill>
                  <a:srgbClr val="F8931F"/>
                </a:solidFill>
              </a:rPr>
              <a:t>“</a:t>
            </a:r>
            <a:r>
              <a:rPr lang="en-ZA" sz="1600" i="1" spc="-10" dirty="0">
                <a:solidFill>
                  <a:srgbClr val="F8931F"/>
                </a:solidFill>
              </a:rPr>
              <a:t>Bioeconomy: Harnessing Biological Resources for Economic Growth and Societal Change”</a:t>
            </a:r>
            <a:br>
              <a:rPr lang="en-ZA" sz="1800" dirty="0">
                <a:solidFill>
                  <a:srgbClr val="F8931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br>
              <a:rPr lang="en-ZA" sz="1800" i="1" spc="-10" dirty="0">
                <a:solidFill>
                  <a:srgbClr val="002F65"/>
                </a:solidFill>
              </a:rPr>
            </a:br>
            <a:endParaRPr lang="en-ZA" sz="1800" i="1" spc="-10" dirty="0">
              <a:solidFill>
                <a:srgbClr val="002F65"/>
              </a:solidFill>
            </a:endParaRPr>
          </a:p>
        </p:txBody>
      </p:sp>
      <p:sp>
        <p:nvSpPr>
          <p:cNvPr id="8" name="object 34">
            <a:extLst>
              <a:ext uri="{FF2B5EF4-FFF2-40B4-BE49-F238E27FC236}">
                <a16:creationId xmlns:a16="http://schemas.microsoft.com/office/drawing/2014/main" id="{705AD85E-F1B6-DD29-9149-FDF293C5F78D}"/>
              </a:ext>
            </a:extLst>
          </p:cNvPr>
          <p:cNvSpPr txBox="1">
            <a:spLocks/>
          </p:cNvSpPr>
          <p:nvPr/>
        </p:nvSpPr>
        <p:spPr>
          <a:xfrm>
            <a:off x="196847" y="3289300"/>
            <a:ext cx="6934204" cy="127470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>
            <a:lvl1pPr>
              <a:defRPr sz="2800" b="1" i="1">
                <a:solidFill>
                  <a:schemeClr val="bg1"/>
                </a:solidFill>
                <a:latin typeface="DelargoDT SemiBold"/>
                <a:ea typeface="+mj-ea"/>
                <a:cs typeface="DelargoDT SemiBold"/>
              </a:defRPr>
            </a:lvl1pPr>
          </a:lstStyle>
          <a:p>
            <a:pPr marR="0" algn="l" rtl="0"/>
            <a:r>
              <a:rPr lang="en-US" sz="2400" i="0" u="none" strike="noStrike" baseline="30000" dirty="0">
                <a:solidFill>
                  <a:srgbClr val="F8931F"/>
                </a:solidFill>
                <a:latin typeface="DelargoDT SemiBold" panose="020B0704040102060203" charset="0"/>
              </a:rPr>
              <a:t>Programme Director: Professor Amenda Sebola</a:t>
            </a:r>
          </a:p>
          <a:p>
            <a:pPr marR="0" algn="l" rtl="0"/>
            <a:r>
              <a:rPr lang="en-US" sz="2400" b="0" i="0" baseline="30000" dirty="0">
                <a:solidFill>
                  <a:srgbClr val="F8931F"/>
                </a:solidFill>
                <a:latin typeface="DelargoDT SemiBold" panose="020B0704040102060203" charset="0"/>
              </a:rPr>
              <a:t>		</a:t>
            </a:r>
            <a:r>
              <a:rPr lang="en-US" sz="2400" i="0" baseline="30000" dirty="0">
                <a:solidFill>
                  <a:srgbClr val="F8931F"/>
                </a:solidFill>
                <a:latin typeface="DelargoDT SemiBold" panose="020B0704040102060203" charset="0"/>
              </a:rPr>
              <a:t>Acting Chair of Department: Agriculture and Animal Health </a:t>
            </a:r>
          </a:p>
          <a:p>
            <a:pPr marR="0" algn="l" rtl="0"/>
            <a:r>
              <a:rPr lang="en-US" sz="2400" i="0" u="none" strike="noStrike" baseline="30000" dirty="0">
                <a:solidFill>
                  <a:srgbClr val="F8931F"/>
                </a:solidFill>
                <a:latin typeface="DelargoDT SemiBold" panose="020B0704040102060203" charset="0"/>
              </a:rPr>
              <a:t>		</a:t>
            </a:r>
            <a:r>
              <a:rPr lang="en-US" sz="2400" i="0" baseline="30000" dirty="0">
                <a:solidFill>
                  <a:srgbClr val="F8931F"/>
                </a:solidFill>
                <a:latin typeface="DelargoDT SemiBold" panose="020B0704040102060203" charset="0"/>
              </a:rPr>
              <a:t> SESSION 2</a:t>
            </a:r>
            <a:endParaRPr lang="en-US" sz="2400" i="0" u="none" strike="noStrike" baseline="30000" dirty="0">
              <a:solidFill>
                <a:srgbClr val="F8931F"/>
              </a:solidFill>
              <a:latin typeface="DelargoDT SemiBold" panose="020B0704040102060203" charset="0"/>
            </a:endParaRPr>
          </a:p>
          <a:p>
            <a:pPr marR="0" algn="l" rtl="0"/>
            <a:endParaRPr lang="en-US" sz="2400" b="0" i="0" u="none" strike="noStrike" baseline="30000" dirty="0">
              <a:solidFill>
                <a:srgbClr val="002F65"/>
              </a:solidFill>
              <a:latin typeface="DelargoDT Light" panose="020B0304040102060203" pitchFamily="34" charset="0"/>
            </a:endParaRPr>
          </a:p>
          <a:p>
            <a:pPr marR="0" algn="l" rtl="0"/>
            <a:endParaRPr lang="en-US" sz="2400" b="0" i="0" baseline="30000" dirty="0">
              <a:solidFill>
                <a:srgbClr val="002F65"/>
              </a:solidFill>
              <a:latin typeface="DelargoDT Light" panose="020B0304040102060203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C9728BB-0ED3-1281-D9E3-EA14F4040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764340"/>
              </p:ext>
            </p:extLst>
          </p:nvPr>
        </p:nvGraphicFramePr>
        <p:xfrm>
          <a:off x="196847" y="4203700"/>
          <a:ext cx="7162805" cy="2890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975">
                  <a:extLst>
                    <a:ext uri="{9D8B030D-6E8A-4147-A177-3AD203B41FA5}">
                      <a16:colId xmlns:a16="http://schemas.microsoft.com/office/drawing/2014/main" val="4018130182"/>
                    </a:ext>
                  </a:extLst>
                </a:gridCol>
                <a:gridCol w="3024295">
                  <a:extLst>
                    <a:ext uri="{9D8B030D-6E8A-4147-A177-3AD203B41FA5}">
                      <a16:colId xmlns:a16="http://schemas.microsoft.com/office/drawing/2014/main" val="1245194475"/>
                    </a:ext>
                  </a:extLst>
                </a:gridCol>
                <a:gridCol w="2785535">
                  <a:extLst>
                    <a:ext uri="{9D8B030D-6E8A-4147-A177-3AD203B41FA5}">
                      <a16:colId xmlns:a16="http://schemas.microsoft.com/office/drawing/2014/main" val="4185100891"/>
                    </a:ext>
                  </a:extLst>
                </a:gridCol>
              </a:tblGrid>
              <a:tr h="342114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8931F"/>
                          </a:solidFill>
                          <a:latin typeface="DelargoDT SemiBold" panose="020B0704040102060203" pitchFamily="34" charset="0"/>
                        </a:rPr>
                        <a:t>TIME</a:t>
                      </a:r>
                      <a:endParaRPr lang="en-ZA" sz="1200" b="1" dirty="0">
                        <a:solidFill>
                          <a:srgbClr val="F8931F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8931F"/>
                          </a:solidFill>
                          <a:latin typeface="DelargoDT SemiBold" panose="020B0704040102060203" pitchFamily="34" charset="0"/>
                        </a:rPr>
                        <a:t>ACTIVITY</a:t>
                      </a:r>
                      <a:endParaRPr lang="en-ZA" sz="1200" b="1" dirty="0">
                        <a:solidFill>
                          <a:srgbClr val="F8931F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8931F"/>
                          </a:solidFill>
                          <a:latin typeface="DelargoDT SemiBold" panose="020B0704040102060203" pitchFamily="34" charset="0"/>
                        </a:rPr>
                        <a:t>PRESENTER</a:t>
                      </a:r>
                      <a:endParaRPr lang="en-ZA" sz="1200" b="1" dirty="0">
                        <a:solidFill>
                          <a:srgbClr val="F8931F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653854"/>
                  </a:ext>
                </a:extLst>
              </a:tr>
              <a:tr h="77649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11:45 – 12:00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Presentation: Gold Sponsor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Mr Pule Shabalala</a:t>
                      </a:r>
                    </a:p>
                    <a:p>
                      <a:r>
                        <a:rPr lang="en-GB" sz="1200" b="1" dirty="0" err="1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Inqaba</a:t>
                      </a:r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 Biotec Industries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794538"/>
                  </a:ext>
                </a:extLst>
              </a:tr>
              <a:tr h="77649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12:00 – 12:15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Presentation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Mr Jonathan </a:t>
                      </a:r>
                      <a:r>
                        <a:rPr lang="en-GB" sz="1200" b="1" dirty="0" err="1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Lembelani</a:t>
                      </a:r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 Daka</a:t>
                      </a:r>
                    </a:p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Co-founder of </a:t>
                      </a:r>
                      <a:r>
                        <a:rPr lang="en-GB" sz="1200" b="1" dirty="0" err="1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Buboo</a:t>
                      </a:r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BioInnovations</a:t>
                      </a:r>
                      <a:endParaRPr lang="en-GB" sz="1200" b="1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236663"/>
                  </a:ext>
                </a:extLst>
              </a:tr>
              <a:tr h="99550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12:15 – 12:30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Presentation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TIA Representative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268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396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0FE3D7-A69D-9408-CE19-551D3D04F37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9" y="4608"/>
            <a:ext cx="7553242" cy="10684182"/>
          </a:xfrm>
          <a:prstGeom prst="rect">
            <a:avLst/>
          </a:prstGeom>
        </p:spPr>
      </p:pic>
      <p:sp>
        <p:nvSpPr>
          <p:cNvPr id="6" name="object 32">
            <a:extLst>
              <a:ext uri="{FF2B5EF4-FFF2-40B4-BE49-F238E27FC236}">
                <a16:creationId xmlns:a16="http://schemas.microsoft.com/office/drawing/2014/main" id="{1893CE70-1E96-8A5C-3235-AA3348E2BC38}"/>
              </a:ext>
            </a:extLst>
          </p:cNvPr>
          <p:cNvSpPr txBox="1"/>
          <p:nvPr/>
        </p:nvSpPr>
        <p:spPr>
          <a:xfrm>
            <a:off x="196848" y="3289300"/>
            <a:ext cx="5486402" cy="99060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R="0" algn="l" rtl="0"/>
            <a:endParaRPr lang="en-US" dirty="0">
              <a:solidFill>
                <a:schemeClr val="tx2">
                  <a:lumMod val="75000"/>
                </a:schemeClr>
              </a:solidFill>
              <a:latin typeface="DelargoDT SemiBold" panose="020B0704040102060203" pitchFamily="34" charset="0"/>
            </a:endParaRPr>
          </a:p>
        </p:txBody>
      </p:sp>
      <p:sp>
        <p:nvSpPr>
          <p:cNvPr id="7" name="object 34">
            <a:extLst>
              <a:ext uri="{FF2B5EF4-FFF2-40B4-BE49-F238E27FC236}">
                <a16:creationId xmlns:a16="http://schemas.microsoft.com/office/drawing/2014/main" id="{8CC11EF3-0C6A-8FA1-8248-2EBFA45B37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6849" y="1988801"/>
            <a:ext cx="7358021" cy="1397819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spcBef>
                <a:spcPts val="340"/>
              </a:spcBef>
            </a:pPr>
            <a:r>
              <a:rPr lang="en-GB" sz="1800" i="1" spc="-10" dirty="0">
                <a:solidFill>
                  <a:srgbClr val="002F65"/>
                </a:solidFill>
              </a:rPr>
              <a:t>C</a:t>
            </a:r>
            <a:r>
              <a:rPr lang="en-ZA" sz="1800" i="1" spc="-10" dirty="0">
                <a:solidFill>
                  <a:srgbClr val="002F65"/>
                </a:solidFill>
              </a:rPr>
              <a:t>ollege of Agriculture and Environmental Science Innovation Day</a:t>
            </a:r>
            <a:br>
              <a:rPr lang="en-ZA" sz="1800" i="1" spc="-10" dirty="0">
                <a:solidFill>
                  <a:srgbClr val="002F65"/>
                </a:solidFill>
              </a:rPr>
            </a:br>
            <a:r>
              <a:rPr lang="en-ZA" sz="1800" i="1" spc="-10" dirty="0">
                <a:solidFill>
                  <a:srgbClr val="F8931F"/>
                </a:solidFill>
              </a:rPr>
              <a:t>“</a:t>
            </a:r>
            <a:r>
              <a:rPr lang="en-ZA" sz="1600" i="1" spc="-10" dirty="0">
                <a:solidFill>
                  <a:srgbClr val="F8931F"/>
                </a:solidFill>
              </a:rPr>
              <a:t>Bioeconomy: Harnessing Biological Resources for Economic Growth and Societal Change”</a:t>
            </a:r>
            <a:br>
              <a:rPr lang="en-ZA" sz="1800" dirty="0">
                <a:solidFill>
                  <a:srgbClr val="F8931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</a:br>
            <a:br>
              <a:rPr lang="en-ZA" sz="1800" i="1" spc="-10" dirty="0">
                <a:solidFill>
                  <a:srgbClr val="002F65"/>
                </a:solidFill>
              </a:rPr>
            </a:br>
            <a:endParaRPr lang="en-ZA" sz="1800" i="1" spc="-10" dirty="0">
              <a:solidFill>
                <a:srgbClr val="002F65"/>
              </a:solidFill>
            </a:endParaRPr>
          </a:p>
        </p:txBody>
      </p:sp>
      <p:sp>
        <p:nvSpPr>
          <p:cNvPr id="8" name="object 34">
            <a:extLst>
              <a:ext uri="{FF2B5EF4-FFF2-40B4-BE49-F238E27FC236}">
                <a16:creationId xmlns:a16="http://schemas.microsoft.com/office/drawing/2014/main" id="{705AD85E-F1B6-DD29-9149-FDF293C5F78D}"/>
              </a:ext>
            </a:extLst>
          </p:cNvPr>
          <p:cNvSpPr txBox="1">
            <a:spLocks/>
          </p:cNvSpPr>
          <p:nvPr/>
        </p:nvSpPr>
        <p:spPr>
          <a:xfrm>
            <a:off x="196847" y="3289300"/>
            <a:ext cx="6934204" cy="127470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>
            <a:lvl1pPr>
              <a:defRPr sz="2800" b="1" i="1">
                <a:solidFill>
                  <a:schemeClr val="bg1"/>
                </a:solidFill>
                <a:latin typeface="DelargoDT SemiBold"/>
                <a:ea typeface="+mj-ea"/>
                <a:cs typeface="DelargoDT SemiBold"/>
              </a:defRPr>
            </a:lvl1pPr>
          </a:lstStyle>
          <a:p>
            <a:pPr marR="0" algn="l" rtl="0"/>
            <a:r>
              <a:rPr lang="en-US" sz="2400" i="0" u="none" strike="noStrike" baseline="30000" dirty="0">
                <a:solidFill>
                  <a:srgbClr val="F8931F"/>
                </a:solidFill>
                <a:latin typeface="DelargoDT SemiBold" panose="020B0704040102060203" charset="0"/>
              </a:rPr>
              <a:t>Programme Director: Professor Amenda Sebola</a:t>
            </a:r>
          </a:p>
          <a:p>
            <a:pPr marR="0" algn="l" rtl="0"/>
            <a:r>
              <a:rPr lang="en-US" sz="2400" b="0" i="0" baseline="30000" dirty="0">
                <a:solidFill>
                  <a:srgbClr val="F8931F"/>
                </a:solidFill>
                <a:latin typeface="DelargoDT SemiBold" panose="020B0704040102060203" charset="0"/>
              </a:rPr>
              <a:t>		</a:t>
            </a:r>
            <a:r>
              <a:rPr lang="en-US" sz="2400" i="0" baseline="30000" dirty="0">
                <a:solidFill>
                  <a:srgbClr val="F8931F"/>
                </a:solidFill>
                <a:latin typeface="DelargoDT SemiBold" panose="020B0704040102060203" charset="0"/>
              </a:rPr>
              <a:t>Acting Chair of Department: Agriculture and Animal Health </a:t>
            </a:r>
          </a:p>
          <a:p>
            <a:pPr marR="0" algn="l" rtl="0"/>
            <a:r>
              <a:rPr lang="en-US" sz="2400" i="0" u="none" strike="noStrike" baseline="30000" dirty="0">
                <a:solidFill>
                  <a:srgbClr val="F8931F"/>
                </a:solidFill>
                <a:latin typeface="DelargoDT SemiBold" panose="020B0704040102060203" charset="0"/>
              </a:rPr>
              <a:t>		</a:t>
            </a:r>
            <a:r>
              <a:rPr lang="en-US" sz="2400" i="0" baseline="30000" dirty="0">
                <a:solidFill>
                  <a:srgbClr val="F8931F"/>
                </a:solidFill>
                <a:latin typeface="DelargoDT SemiBold" panose="020B0704040102060203" charset="0"/>
              </a:rPr>
              <a:t> SESSION 3</a:t>
            </a:r>
            <a:endParaRPr lang="en-US" sz="2400" i="0" u="none" strike="noStrike" baseline="30000" dirty="0">
              <a:solidFill>
                <a:srgbClr val="F8931F"/>
              </a:solidFill>
              <a:latin typeface="DelargoDT SemiBold" panose="020B0704040102060203" charset="0"/>
            </a:endParaRPr>
          </a:p>
          <a:p>
            <a:pPr marR="0" algn="l" rtl="0"/>
            <a:endParaRPr lang="en-US" sz="2400" b="0" i="0" u="none" strike="noStrike" baseline="30000" dirty="0">
              <a:solidFill>
                <a:srgbClr val="002F65"/>
              </a:solidFill>
              <a:latin typeface="DelargoDT Light" panose="020B0304040102060203" pitchFamily="34" charset="0"/>
            </a:endParaRPr>
          </a:p>
          <a:p>
            <a:pPr marR="0" algn="l" rtl="0"/>
            <a:endParaRPr lang="en-US" sz="2400" b="0" i="0" baseline="30000" dirty="0">
              <a:solidFill>
                <a:srgbClr val="002F65"/>
              </a:solidFill>
              <a:latin typeface="DelargoDT Light" panose="020B0304040102060203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C9728BB-0ED3-1281-D9E3-EA14F4040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548827"/>
              </p:ext>
            </p:extLst>
          </p:nvPr>
        </p:nvGraphicFramePr>
        <p:xfrm>
          <a:off x="196847" y="4203700"/>
          <a:ext cx="7162805" cy="311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975">
                  <a:extLst>
                    <a:ext uri="{9D8B030D-6E8A-4147-A177-3AD203B41FA5}">
                      <a16:colId xmlns:a16="http://schemas.microsoft.com/office/drawing/2014/main" val="4018130182"/>
                    </a:ext>
                  </a:extLst>
                </a:gridCol>
                <a:gridCol w="3024295">
                  <a:extLst>
                    <a:ext uri="{9D8B030D-6E8A-4147-A177-3AD203B41FA5}">
                      <a16:colId xmlns:a16="http://schemas.microsoft.com/office/drawing/2014/main" val="1245194475"/>
                    </a:ext>
                  </a:extLst>
                </a:gridCol>
                <a:gridCol w="2785535">
                  <a:extLst>
                    <a:ext uri="{9D8B030D-6E8A-4147-A177-3AD203B41FA5}">
                      <a16:colId xmlns:a16="http://schemas.microsoft.com/office/drawing/2014/main" val="4185100891"/>
                    </a:ext>
                  </a:extLst>
                </a:gridCol>
              </a:tblGrid>
              <a:tr h="342114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8931F"/>
                          </a:solidFill>
                          <a:latin typeface="DelargoDT SemiBold" panose="020B0704040102060203" pitchFamily="34" charset="0"/>
                        </a:rPr>
                        <a:t>TIME</a:t>
                      </a:r>
                      <a:endParaRPr lang="en-ZA" sz="1200" b="1" dirty="0">
                        <a:solidFill>
                          <a:srgbClr val="F8931F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8931F"/>
                          </a:solidFill>
                          <a:latin typeface="DelargoDT SemiBold" panose="020B0704040102060203" pitchFamily="34" charset="0"/>
                        </a:rPr>
                        <a:t>ACTIVITY</a:t>
                      </a:r>
                      <a:endParaRPr lang="en-ZA" sz="1200" b="1" dirty="0">
                        <a:solidFill>
                          <a:srgbClr val="F8931F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8931F"/>
                          </a:solidFill>
                          <a:latin typeface="DelargoDT SemiBold" panose="020B0704040102060203" pitchFamily="34" charset="0"/>
                        </a:rPr>
                        <a:t>PRESENTER</a:t>
                      </a:r>
                      <a:endParaRPr lang="en-ZA" sz="1200" b="1" dirty="0">
                        <a:solidFill>
                          <a:srgbClr val="F8931F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653854"/>
                  </a:ext>
                </a:extLst>
              </a:tr>
              <a:tr h="77649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12:30 – 13:00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Panel Discussion:</a:t>
                      </a:r>
                    </a:p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Mr Sibusiso Malindisa</a:t>
                      </a:r>
                      <a:endParaRPr lang="en-ZA" sz="1200" b="1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Professor  Sogolo Lebelo</a:t>
                      </a:r>
                    </a:p>
                    <a:p>
                      <a:r>
                        <a:rPr lang="en-GB" sz="1200" b="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School Director: Agriculture and Life Sciences </a:t>
                      </a:r>
                    </a:p>
                    <a:p>
                      <a:endParaRPr lang="en-GB" sz="1200" b="1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Invited guests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794538"/>
                  </a:ext>
                </a:extLst>
              </a:tr>
              <a:tr h="77649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13:00 – 13:05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Closing Remarks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Professor Linda Sibali</a:t>
                      </a:r>
                    </a:p>
                    <a:p>
                      <a:r>
                        <a:rPr lang="en-GB" sz="1200" b="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School Director: Ecological and Human Sustainability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236663"/>
                  </a:ext>
                </a:extLst>
              </a:tr>
              <a:tr h="99550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13:10 </a:t>
                      </a:r>
                      <a:endParaRPr lang="en-ZA" sz="1200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2F65"/>
                          </a:solidFill>
                          <a:latin typeface="DelargoDT SemiBold" panose="020B0704040102060203" pitchFamily="34" charset="0"/>
                        </a:rPr>
                        <a:t>LUNCH SERVED AT THE LINK AREA</a:t>
                      </a:r>
                      <a:endParaRPr lang="en-ZA" sz="1200" b="1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1" dirty="0">
                        <a:solidFill>
                          <a:srgbClr val="002F65"/>
                        </a:solidFill>
                        <a:latin typeface="DelargoDT SemiBold" panose="020B070404010206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93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2684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47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73b2ba8-c9f2-4db4-b212-c3b87e49c33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8643C559DDFB4CA28E5384D3D3926C" ma:contentTypeVersion="18" ma:contentTypeDescription="Create a new document." ma:contentTypeScope="" ma:versionID="771962d786729df544f1c3d7208b10ea">
  <xsd:schema xmlns:xsd="http://www.w3.org/2001/XMLSchema" xmlns:xs="http://www.w3.org/2001/XMLSchema" xmlns:p="http://schemas.microsoft.com/office/2006/metadata/properties" xmlns:ns3="573b2ba8-c9f2-4db4-b212-c3b87e49c337" xmlns:ns4="30f91686-0d00-4060-9ac0-36b3f2c31370" targetNamespace="http://schemas.microsoft.com/office/2006/metadata/properties" ma:root="true" ma:fieldsID="3ba0783a947deaa9b12a15537f953ce3" ns3:_="" ns4:_="">
    <xsd:import namespace="573b2ba8-c9f2-4db4-b212-c3b87e49c337"/>
    <xsd:import namespace="30f91686-0d00-4060-9ac0-36b3f2c313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3b2ba8-c9f2-4db4-b212-c3b87e49c3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f91686-0d00-4060-9ac0-36b3f2c313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E62759-124B-44FE-B3AD-92194FFACEB7}">
  <ds:schemaRefs>
    <ds:schemaRef ds:uri="http://purl.org/dc/elements/1.1/"/>
    <ds:schemaRef ds:uri="http://schemas.microsoft.com/office/2006/metadata/properties"/>
    <ds:schemaRef ds:uri="http://purl.org/dc/terms/"/>
    <ds:schemaRef ds:uri="30f91686-0d00-4060-9ac0-36b3f2c31370"/>
    <ds:schemaRef ds:uri="http://schemas.microsoft.com/office/infopath/2007/PartnerControls"/>
    <ds:schemaRef ds:uri="http://schemas.microsoft.com/office/2006/documentManagement/types"/>
    <ds:schemaRef ds:uri="573b2ba8-c9f2-4db4-b212-c3b87e49c337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4DD4E0F-4ED7-4C33-8E10-B0C01540B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CD8CEB-DB8A-44A2-8667-48B48E447B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3b2ba8-c9f2-4db4-b212-c3b87e49c337"/>
    <ds:schemaRef ds:uri="30f91686-0d00-4060-9ac0-36b3f2c313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4625</TotalTime>
  <Words>429</Words>
  <Application>Microsoft Office PowerPoint</Application>
  <PresentationFormat>Custom</PresentationFormat>
  <Paragraphs>92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Aptos</vt:lpstr>
      <vt:lpstr>DelargoDT SemiBold</vt:lpstr>
      <vt:lpstr>DelargoDT Light</vt:lpstr>
      <vt:lpstr>Office Theme</vt:lpstr>
      <vt:lpstr>College of Agriculture and Environmental Science Innovation Day “Bioeconomy: Harnessing Biological Resources for Economic Growth and Societal Change”  22 May 2024 Thamsanqa Kambule Auditorium</vt:lpstr>
      <vt:lpstr>College of Agriculture and Environmental Science Innovation Day “Bioeconomy: Harnessing Biological Resources for Economic Growth and Societal Change”  </vt:lpstr>
      <vt:lpstr>College of Agriculture and Environmental Science Innovation Day “Bioeconomy: Harnessing Biological Resources for Economic Growth and Societal Change”  </vt:lpstr>
      <vt:lpstr>College of Agriculture and Environmental Science Innovation Day “Bioeconomy: Harnessing Biological Resources for Economic Growth and Societal Change”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class research by Africans for Africa and the globe</dc:title>
  <dc:creator>Nico van Zijl</dc:creator>
  <cp:lastModifiedBy>Malindisa, Sibusiso</cp:lastModifiedBy>
  <cp:revision>11</cp:revision>
  <dcterms:created xsi:type="dcterms:W3CDTF">2023-05-04T12:31:39Z</dcterms:created>
  <dcterms:modified xsi:type="dcterms:W3CDTF">2024-05-13T09:43:48Z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2023-05-04T00:00:00Z</vt:filetime>
  </property>
  <property fmtid="{D5CDD505-2E9C-101B-9397-08002B2CF9AE}" pid="3" name="Creator">
    <vt:lpwstr>Adobe InDesign 18.1 (Windows)</vt:lpwstr>
  </property>
  <property fmtid="{D5CDD505-2E9C-101B-9397-08002B2CF9AE}" pid="4" name="LastSaved">
    <vt:filetime>2023-05-04T00:00:00Z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0x0101003C8643C559DDFB4CA28E5384D3D3926C</vt:lpwstr>
  </property>
</Properties>
</file>